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0" r:id="rId8"/>
    <p:sldId id="262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DCFBB3-B5EC-44DB-9C1B-20B4580378CA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5ABC3F-94B8-436A-A7CA-5A3FA606F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DCFBB3-B5EC-44DB-9C1B-20B4580378CA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5ABC3F-94B8-436A-A7CA-5A3FA606F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DCFBB3-B5EC-44DB-9C1B-20B4580378CA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5ABC3F-94B8-436A-A7CA-5A3FA606F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DCFBB3-B5EC-44DB-9C1B-20B4580378CA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5ABC3F-94B8-436A-A7CA-5A3FA606F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DCFBB3-B5EC-44DB-9C1B-20B4580378CA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5ABC3F-94B8-436A-A7CA-5A3FA606F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DCFBB3-B5EC-44DB-9C1B-20B4580378CA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5ABC3F-94B8-436A-A7CA-5A3FA606F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DCFBB3-B5EC-44DB-9C1B-20B4580378CA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5ABC3F-94B8-436A-A7CA-5A3FA606F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DCFBB3-B5EC-44DB-9C1B-20B4580378CA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5ABC3F-94B8-436A-A7CA-5A3FA606F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DCFBB3-B5EC-44DB-9C1B-20B4580378CA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5ABC3F-94B8-436A-A7CA-5A3FA606F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FFDCFBB3-B5EC-44DB-9C1B-20B4580378CA}" type="datetimeFigureOut">
              <a:rPr lang="en-US" smtClean="0"/>
              <a:pPr/>
              <a:t>6/6/2009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35ABC3F-94B8-436A-A7CA-5A3FA606F1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1981200" y="6096000"/>
            <a:ext cx="480060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gcampbell@aamc.org" TargetMode="External"/><Relationship Id="rId2" Type="http://schemas.openxmlformats.org/officeDocument/2006/relationships/hyperlink" Target="mailto:amiller@sgul.ac.uk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685800"/>
            <a:ext cx="7772400" cy="1470025"/>
          </a:xfrm>
        </p:spPr>
        <p:txBody>
          <a:bodyPr/>
          <a:lstStyle/>
          <a:p>
            <a:r>
              <a:rPr lang="en-US" dirty="0" smtClean="0"/>
              <a:t>Challenges and Opportunities in Sharing Virtual Patients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590800"/>
            <a:ext cx="6400800" cy="1752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Dr Angela Miller</a:t>
            </a:r>
          </a:p>
          <a:p>
            <a:r>
              <a:rPr lang="en-US" dirty="0" smtClean="0"/>
              <a:t>St. George’s, University of London</a:t>
            </a:r>
          </a:p>
          <a:p>
            <a:r>
              <a:rPr lang="en-US" dirty="0" smtClean="0"/>
              <a:t>Gabrielle Campbell</a:t>
            </a:r>
          </a:p>
          <a:p>
            <a:r>
              <a:rPr lang="en-US" dirty="0" smtClean="0"/>
              <a:t>Association of American Medical Colleges</a:t>
            </a:r>
            <a:endParaRPr lang="en-US" dirty="0"/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447800" y="4572000"/>
            <a:ext cx="6400800" cy="129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International Conference on Virtual Patients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>
                <a:solidFill>
                  <a:schemeClr val="tx1">
                    <a:tint val="75000"/>
                  </a:schemeClr>
                </a:solidFill>
              </a:rPr>
              <a:t>Krakow, Poland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June 6, 2009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etch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28600"/>
            <a:ext cx="8229600" cy="5550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There are obstacles…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But they are NOT insurmountable!</a:t>
            </a:r>
          </a:p>
          <a:p>
            <a:pPr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Think ahead</a:t>
            </a:r>
          </a:p>
          <a:p>
            <a:pPr algn="ctr">
              <a:buNone/>
            </a:pPr>
            <a:r>
              <a:rPr lang="en-US" dirty="0" smtClean="0"/>
              <a:t>Get the rights and permissions</a:t>
            </a:r>
          </a:p>
          <a:p>
            <a:pPr algn="ctr">
              <a:buNone/>
            </a:pPr>
            <a:r>
              <a:rPr lang="en-US" dirty="0" smtClean="0"/>
              <a:t>Know how you want to share your VPs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sz="4000" b="1" i="1" dirty="0" smtClean="0"/>
              <a:t>Upfront attention reduces </a:t>
            </a:r>
          </a:p>
          <a:p>
            <a:pPr algn="ctr">
              <a:buNone/>
            </a:pPr>
            <a:r>
              <a:rPr lang="en-US" sz="4000" b="1" i="1" dirty="0" smtClean="0"/>
              <a:t>obstacles later</a:t>
            </a:r>
            <a:endParaRPr lang="en-US" sz="4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dirty="0" smtClean="0"/>
              <a:t>Thank you!</a:t>
            </a:r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Angela Miller</a:t>
            </a:r>
          </a:p>
          <a:p>
            <a:pPr algn="ctr">
              <a:buNone/>
            </a:pPr>
            <a:r>
              <a:rPr lang="en-US" dirty="0" smtClean="0">
                <a:hlinkClick r:id="rId2"/>
              </a:rPr>
              <a:t>amiller@sgul.ac.uk</a:t>
            </a:r>
            <a:endParaRPr lang="en-US" dirty="0" smtClean="0"/>
          </a:p>
          <a:p>
            <a:pPr algn="ctr">
              <a:buNone/>
            </a:pPr>
            <a:endParaRPr lang="en-US" dirty="0"/>
          </a:p>
          <a:p>
            <a:pPr algn="ctr">
              <a:buNone/>
            </a:pPr>
            <a:r>
              <a:rPr lang="en-US" dirty="0" smtClean="0"/>
              <a:t>Gabrielle </a:t>
            </a:r>
            <a:r>
              <a:rPr lang="en-US" dirty="0" err="1" smtClean="0"/>
              <a:t>Campell</a:t>
            </a:r>
            <a:endParaRPr lang="en-US" dirty="0" smtClean="0"/>
          </a:p>
          <a:p>
            <a:pPr algn="ctr">
              <a:buNone/>
            </a:pPr>
            <a:r>
              <a:rPr lang="en-US" dirty="0" smtClean="0">
                <a:hlinkClick r:id="rId3"/>
              </a:rPr>
              <a:t>gcampbell@aamc.org</a:t>
            </a:r>
            <a:endParaRPr lang="en-US" dirty="0" smtClean="0"/>
          </a:p>
          <a:p>
            <a:pPr algn="ctr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to Consider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Copyrights and design</a:t>
            </a:r>
          </a:p>
          <a:p>
            <a:r>
              <a:rPr lang="en-US" dirty="0" smtClean="0"/>
              <a:t>Time and effort</a:t>
            </a:r>
          </a:p>
          <a:p>
            <a:r>
              <a:rPr lang="en-US" dirty="0" smtClean="0"/>
              <a:t>Patient information and consent</a:t>
            </a:r>
          </a:p>
          <a:p>
            <a:r>
              <a:rPr lang="en-US" dirty="0" smtClean="0"/>
              <a:t>Ownership and institutional policy</a:t>
            </a:r>
          </a:p>
          <a:p>
            <a:r>
              <a:rPr lang="en-US" dirty="0" smtClean="0"/>
              <a:t>Jurisdictional differences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the rights?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Copyright</a:t>
            </a:r>
          </a:p>
          <a:p>
            <a:pPr lvl="1"/>
            <a:r>
              <a:rPr lang="en-US" dirty="0" smtClean="0"/>
              <a:t>Software source code</a:t>
            </a:r>
          </a:p>
          <a:p>
            <a:pPr lvl="1"/>
            <a:r>
              <a:rPr lang="en-US" dirty="0" smtClean="0"/>
              <a:t>Design and formatting</a:t>
            </a:r>
          </a:p>
          <a:p>
            <a:pPr lvl="1"/>
            <a:r>
              <a:rPr lang="en-US" dirty="0" smtClean="0"/>
              <a:t>Information</a:t>
            </a:r>
          </a:p>
          <a:p>
            <a:pPr lvl="1"/>
            <a:r>
              <a:rPr lang="en-US" dirty="0" smtClean="0"/>
              <a:t>Photos, audio, video</a:t>
            </a:r>
          </a:p>
          <a:p>
            <a:pPr lvl="1"/>
            <a:r>
              <a:rPr lang="en-US" dirty="0" smtClean="0"/>
              <a:t>Architecture</a:t>
            </a:r>
          </a:p>
          <a:p>
            <a:r>
              <a:rPr lang="en-US" dirty="0" smtClean="0"/>
              <a:t>Design rights – registered and unregistered in specific territories </a:t>
            </a:r>
          </a:p>
          <a:p>
            <a:pPr lvl="1"/>
            <a:r>
              <a:rPr lang="en-US" dirty="0" smtClean="0"/>
              <a:t>Aesthetics and creative design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Intellectual Property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Copy</a:t>
            </a:r>
          </a:p>
          <a:p>
            <a:r>
              <a:rPr lang="en-US" dirty="0" smtClean="0"/>
              <a:t>Modify (create derivative works)</a:t>
            </a:r>
          </a:p>
          <a:p>
            <a:r>
              <a:rPr lang="en-US" dirty="0" smtClean="0"/>
              <a:t>Distribute</a:t>
            </a:r>
          </a:p>
          <a:p>
            <a:r>
              <a:rPr lang="en-US" dirty="0" smtClean="0"/>
              <a:t>Publically Display</a:t>
            </a:r>
          </a:p>
          <a:p>
            <a:r>
              <a:rPr lang="en-US" dirty="0" smtClean="0"/>
              <a:t>Publically Perform</a:t>
            </a:r>
          </a:p>
          <a:p>
            <a:pPr algn="ctr">
              <a:buNone/>
            </a:pPr>
            <a:r>
              <a:rPr lang="en-US" b="1" dirty="0" smtClean="0"/>
              <a:t>Do you have the right to use the material or to share the Virtual Patients you’ve spent time &amp; money creating?</a:t>
            </a:r>
            <a:endParaRPr lang="en-US" b="1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Patient Information &amp; Consent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Informed Consent</a:t>
            </a:r>
          </a:p>
          <a:p>
            <a:pPr lvl="1"/>
            <a:r>
              <a:rPr lang="en-US" dirty="0" smtClean="0"/>
              <a:t>Not just an IT way of training – contain real information about real patients</a:t>
            </a:r>
          </a:p>
          <a:p>
            <a:pPr lvl="1"/>
            <a:r>
              <a:rPr lang="en-US" dirty="0" smtClean="0"/>
              <a:t>Data protection regulations and respect for patient information</a:t>
            </a:r>
          </a:p>
          <a:p>
            <a:pPr lvl="1"/>
            <a:r>
              <a:rPr lang="en-US" dirty="0" smtClean="0"/>
              <a:t>Must be very careful about obtaining proper consent upfront and protecting patient data</a:t>
            </a:r>
          </a:p>
          <a:p>
            <a:pPr lvl="1"/>
            <a:endParaRPr lang="en-US" sz="800" dirty="0"/>
          </a:p>
          <a:p>
            <a:pPr lvl="1" algn="ctr">
              <a:buNone/>
            </a:pPr>
            <a:r>
              <a:rPr lang="en-US" b="1" dirty="0" smtClean="0"/>
              <a:t>Do you have broad enough consent to allow for sharing of the Virtual Patient?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Jurisdiction and Institutions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Every place is different!</a:t>
            </a:r>
          </a:p>
          <a:p>
            <a:r>
              <a:rPr lang="en-US" dirty="0" smtClean="0"/>
              <a:t>Must understand your institution’s policies regarding IPRs and consent, as well as those of others</a:t>
            </a:r>
          </a:p>
          <a:p>
            <a:r>
              <a:rPr lang="en-US" dirty="0" smtClean="0"/>
              <a:t>Copyright laws are not completely harmonized</a:t>
            </a:r>
          </a:p>
          <a:p>
            <a:r>
              <a:rPr lang="en-US" dirty="0" smtClean="0"/>
              <a:t>Consent procedures differ</a:t>
            </a:r>
          </a:p>
          <a:p>
            <a:pPr algn="ctr">
              <a:buNone/>
            </a:pPr>
            <a:r>
              <a:rPr lang="en-US" b="1" dirty="0" smtClean="0"/>
              <a:t>Do you have the rights and consents to share what you’ve created </a:t>
            </a:r>
          </a:p>
          <a:p>
            <a:pPr algn="ctr">
              <a:buNone/>
            </a:pPr>
            <a:r>
              <a:rPr lang="en-US" b="1" dirty="0" smtClean="0"/>
              <a:t>– institutionally &amp; legally?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Sharing VPs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b="1" dirty="0" smtClean="0"/>
              <a:t>If rights aren’t managed, the VP cannot effectively be distributed, repurposed, or shared again (legally)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dirty="0" smtClean="0"/>
              <a:t> </a:t>
            </a:r>
            <a:r>
              <a:rPr lang="en-US" b="1" dirty="0" smtClean="0"/>
              <a:t>There IS a solution…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Common 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eVIP</a:t>
            </a:r>
            <a:r>
              <a:rPr lang="en-US" dirty="0" smtClean="0"/>
              <a:t>: EC funded European collaboration</a:t>
            </a:r>
          </a:p>
          <a:p>
            <a:pPr lvl="1"/>
            <a:r>
              <a:rPr lang="en-US" dirty="0" smtClean="0"/>
              <a:t>Eight countries, nine institutions</a:t>
            </a:r>
          </a:p>
          <a:p>
            <a:pPr lvl="1"/>
            <a:r>
              <a:rPr lang="en-US" dirty="0" smtClean="0"/>
              <a:t>Dedicated to sharing and repurposing VPs</a:t>
            </a:r>
          </a:p>
          <a:p>
            <a:pPr lvl="1"/>
            <a:r>
              <a:rPr lang="en-US" dirty="0" smtClean="0"/>
              <a:t>Needed common framework for IPRs, consent &amp; licensing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the Common 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Understanding</a:t>
            </a:r>
          </a:p>
          <a:p>
            <a:pPr lvl="1"/>
            <a:r>
              <a:rPr lang="en-US" dirty="0" smtClean="0"/>
              <a:t> Copyright laws for country</a:t>
            </a:r>
          </a:p>
          <a:p>
            <a:pPr lvl="1"/>
            <a:r>
              <a:rPr lang="en-US" dirty="0" smtClean="0"/>
              <a:t>Data laws on patient information and consent procedures</a:t>
            </a:r>
          </a:p>
          <a:p>
            <a:pPr lvl="1"/>
            <a:r>
              <a:rPr lang="en-US" dirty="0" smtClean="0"/>
              <a:t>Policies for other institutions</a:t>
            </a:r>
          </a:p>
          <a:p>
            <a:pPr lvl="1"/>
            <a:endParaRPr lang="en-US" dirty="0"/>
          </a:p>
          <a:p>
            <a:r>
              <a:rPr lang="en-US" dirty="0" smtClean="0"/>
              <a:t>Achieving consensus on how VPs will be used</a:t>
            </a:r>
          </a:p>
          <a:p>
            <a:pPr lvl="1"/>
            <a:r>
              <a:rPr lang="en-US" dirty="0" smtClean="0"/>
              <a:t>The common ground for licensing – with the creators and the users</a:t>
            </a:r>
          </a:p>
          <a:p>
            <a:pPr lvl="1"/>
            <a:r>
              <a:rPr lang="en-US" dirty="0" smtClean="0"/>
              <a:t> Transparency on the managed rights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375</Words>
  <Application>Microsoft Office PowerPoint</Application>
  <PresentationFormat>On-screen Show (4:3)</PresentationFormat>
  <Paragraphs>78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Challenges and Opportunities in Sharing Virtual Patients</vt:lpstr>
      <vt:lpstr>Issues to Consider</vt:lpstr>
      <vt:lpstr>What are the rights?</vt:lpstr>
      <vt:lpstr>Intellectual Property Rights</vt:lpstr>
      <vt:lpstr>Patient Information &amp; Consent</vt:lpstr>
      <vt:lpstr>Jurisdiction and Institutions</vt:lpstr>
      <vt:lpstr>Sharing VPs</vt:lpstr>
      <vt:lpstr>Finding the Common Ground</vt:lpstr>
      <vt:lpstr>Finding the Common Ground</vt:lpstr>
      <vt:lpstr>Slide 10</vt:lpstr>
      <vt:lpstr>There are obstacles…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Campbell</dc:creator>
  <cp:lastModifiedBy>Campbell</cp:lastModifiedBy>
  <cp:revision>9</cp:revision>
  <dcterms:created xsi:type="dcterms:W3CDTF">2009-06-04T14:30:52Z</dcterms:created>
  <dcterms:modified xsi:type="dcterms:W3CDTF">2009-06-06T06:51:55Z</dcterms:modified>
</cp:coreProperties>
</file>